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3"/>
  </p:notesMasterIdLst>
  <p:handoutMasterIdLst>
    <p:handoutMasterId r:id="rId94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285" r:id="rId14"/>
    <p:sldId id="1342" r:id="rId15"/>
    <p:sldId id="1230" r:id="rId16"/>
    <p:sldId id="1344" r:id="rId17"/>
    <p:sldId id="1231" r:id="rId18"/>
    <p:sldId id="1437" r:id="rId19"/>
    <p:sldId id="1404" r:id="rId20"/>
    <p:sldId id="1407" r:id="rId21"/>
    <p:sldId id="1409" r:id="rId22"/>
    <p:sldId id="1411" r:id="rId23"/>
    <p:sldId id="1410" r:id="rId24"/>
    <p:sldId id="1440" r:id="rId25"/>
    <p:sldId id="1444" r:id="rId26"/>
    <p:sldId id="1445" r:id="rId27"/>
    <p:sldId id="1488" r:id="rId28"/>
    <p:sldId id="1009" r:id="rId29"/>
    <p:sldId id="1403" r:id="rId30"/>
    <p:sldId id="1284" r:id="rId31"/>
    <p:sldId id="1212" r:id="rId32"/>
    <p:sldId id="1241" r:id="rId33"/>
    <p:sldId id="1499" r:id="rId34"/>
    <p:sldId id="1500" r:id="rId35"/>
    <p:sldId id="1242" r:id="rId36"/>
    <p:sldId id="1497" r:id="rId37"/>
    <p:sldId id="1498" r:id="rId38"/>
    <p:sldId id="1244" r:id="rId39"/>
    <p:sldId id="1205" r:id="rId40"/>
    <p:sldId id="1496" r:id="rId41"/>
    <p:sldId id="1339" r:id="rId42"/>
    <p:sldId id="1397" r:id="rId43"/>
    <p:sldId id="1398" r:id="rId44"/>
    <p:sldId id="1399" r:id="rId45"/>
    <p:sldId id="1396" r:id="rId46"/>
    <p:sldId id="1341" r:id="rId47"/>
    <p:sldId id="1356" r:id="rId48"/>
    <p:sldId id="1272" r:id="rId49"/>
    <p:sldId id="1240" r:id="rId50"/>
    <p:sldId id="1479" r:id="rId51"/>
    <p:sldId id="1478" r:id="rId52"/>
    <p:sldId id="1470" r:id="rId53"/>
    <p:sldId id="1489" r:id="rId54"/>
    <p:sldId id="1469" r:id="rId55"/>
    <p:sldId id="1474" r:id="rId56"/>
    <p:sldId id="1492" r:id="rId57"/>
    <p:sldId id="1471" r:id="rId58"/>
    <p:sldId id="1472" r:id="rId59"/>
    <p:sldId id="1475" r:id="rId60"/>
    <p:sldId id="1402" r:id="rId61"/>
    <p:sldId id="1314" r:id="rId62"/>
    <p:sldId id="1316" r:id="rId63"/>
    <p:sldId id="1384" r:id="rId64"/>
    <p:sldId id="1324" r:id="rId65"/>
    <p:sldId id="1385" r:id="rId66"/>
    <p:sldId id="1386" r:id="rId67"/>
    <p:sldId id="1325" r:id="rId68"/>
    <p:sldId id="1390" r:id="rId69"/>
    <p:sldId id="1391" r:id="rId70"/>
    <p:sldId id="1392" r:id="rId71"/>
    <p:sldId id="1393" r:id="rId72"/>
    <p:sldId id="1480" r:id="rId73"/>
    <p:sldId id="1394" r:id="rId74"/>
    <p:sldId id="1395" r:id="rId75"/>
    <p:sldId id="1333" r:id="rId76"/>
    <p:sldId id="1360" r:id="rId77"/>
    <p:sldId id="1482" r:id="rId78"/>
    <p:sldId id="1481" r:id="rId79"/>
    <p:sldId id="1380" r:id="rId80"/>
    <p:sldId id="1361" r:id="rId81"/>
    <p:sldId id="1493" r:id="rId82"/>
    <p:sldId id="1381" r:id="rId83"/>
    <p:sldId id="1362" r:id="rId84"/>
    <p:sldId id="1365" r:id="rId85"/>
    <p:sldId id="1483" r:id="rId86"/>
    <p:sldId id="1491" r:id="rId87"/>
    <p:sldId id="1490" r:id="rId88"/>
    <p:sldId id="1436" r:id="rId89"/>
    <p:sldId id="1494" r:id="rId90"/>
    <p:sldId id="1495" r:id="rId91"/>
    <p:sldId id="1270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285"/>
            <p14:sldId id="1342"/>
            <p14:sldId id="1230"/>
            <p14:sldId id="1344"/>
            <p14:sldId id="1231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488"/>
            <p14:sldId id="1009"/>
            <p14:sldId id="1403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44"/>
            <p14:sldId id="1205"/>
            <p14:sldId id="1496"/>
            <p14:sldId id="1339"/>
            <p14:sldId id="1397"/>
            <p14:sldId id="1398"/>
            <p14:sldId id="1399"/>
            <p14:sldId id="1396"/>
            <p14:sldId id="1341"/>
            <p14:sldId id="1356"/>
            <p14:sldId id="1272"/>
            <p14:sldId id="1240"/>
            <p14:sldId id="1479"/>
            <p14:sldId id="1478"/>
            <p14:sldId id="1470"/>
            <p14:sldId id="1489"/>
            <p14:sldId id="1469"/>
            <p14:sldId id="1474"/>
            <p14:sldId id="1492"/>
            <p14:sldId id="1471"/>
            <p14:sldId id="1472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493"/>
            <p14:sldId id="1381"/>
            <p14:sldId id="1362"/>
            <p14:sldId id="1365"/>
            <p14:sldId id="1483"/>
            <p14:sldId id="1491"/>
            <p14:sldId id="1490"/>
            <p14:sldId id="1436"/>
            <p14:sldId id="1494"/>
            <p14:sldId id="149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FB8E20"/>
    <a:srgbClr val="D4EBE9"/>
    <a:srgbClr val="9E60B8"/>
    <a:srgbClr val="0DC2F7"/>
    <a:srgbClr val="1778B8"/>
    <a:srgbClr val="36544F"/>
    <a:srgbClr val="3E729D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75"/>
    <p:restoredTop sz="96911" autoAdjust="0"/>
  </p:normalViewPr>
  <p:slideViewPr>
    <p:cSldViewPr snapToGrid="0" snapToObjects="1">
      <p:cViewPr varScale="1">
        <p:scale>
          <a:sx n="164" d="100"/>
          <a:sy n="164" d="100"/>
        </p:scale>
        <p:origin x="160" y="4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09.08.23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09.08.23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16AD9F34-8321-17BC-7360-704256D8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3935" y="-93597"/>
            <a:ext cx="9154725" cy="4644429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004224" y="644170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Entwickler.de</a:t>
            </a:r>
            <a:r>
              <a:rPr lang="de-DE" sz="1050" spc="60" dirty="0">
                <a:solidFill>
                  <a:srgbClr val="D4EBE9"/>
                </a:solidFill>
              </a:rPr>
              <a:t> | 09. August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3675017" y="219235"/>
            <a:ext cx="5332364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entwicklerde-nextjs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-499" y="3863971"/>
            <a:ext cx="913612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Schritt-für-Schritt am Beispiel </a:t>
            </a:r>
            <a:r>
              <a:rPr lang="de-DE" sz="32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33224" y="1606232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0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1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97D737-B548-000C-5067-2F59F222B8CE}"/>
              </a:ext>
            </a:extLst>
          </p:cNvPr>
          <p:cNvSpPr/>
          <p:nvPr/>
        </p:nvSpPr>
        <p:spPr>
          <a:xfrm>
            <a:off x="847690" y="3700629"/>
            <a:ext cx="2153312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beers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beerId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"Page" und "</a:t>
            </a:r>
            <a:r>
              <a:rPr lang="de-DE" sz="1000" dirty="0" err="1">
                <a:solidFill>
                  <a:srgbClr val="36544F"/>
                </a:solidFill>
              </a:rPr>
              <a:t>RatingList</a:t>
            </a:r>
            <a:r>
              <a:rPr lang="de-DE" sz="1000" dirty="0">
                <a:solidFill>
                  <a:srgbClr val="36544F"/>
                </a:solidFill>
              </a:rPr>
              <a:t>" gibt es im Source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RatingForm</a:t>
            </a:r>
            <a:r>
              <a:rPr lang="de-DE" sz="1000" dirty="0">
                <a:solidFill>
                  <a:srgbClr val="36544F"/>
                </a:solidFill>
              </a:rPr>
              <a:t> ist aber vorhanden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41594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55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1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Landing-Page mit Link auf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Children in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71BB1F-FFC0-A725-5490-764FD9D5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295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40F73E-744F-4ED7-9361-6634357A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905500" cy="2413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FC58B1B-D187-B28A-6141-37424F9B2360}"/>
              </a:ext>
            </a:extLst>
          </p:cNvPr>
          <p:cNvSpPr/>
          <p:nvPr/>
        </p:nvSpPr>
        <p:spPr>
          <a:xfrm>
            <a:off x="1428206" y="2571750"/>
            <a:ext cx="2995748" cy="1190353"/>
          </a:xfrm>
          <a:prstGeom prst="rect">
            <a:avLst/>
          </a:prstGeom>
          <a:solidFill>
            <a:srgbClr val="D4EB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4410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66C914-7475-F773-EFDC-1EB2F71D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6388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96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9E60B8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697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962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mit DB (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 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Komponente aus 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-details-page-</a:t>
            </a:r>
            <a:r>
              <a:rPr lang="de-DE" sz="1000" b="1" dirty="0" err="1">
                <a:solidFill>
                  <a:srgbClr val="36544F"/>
                </a:solidFill>
              </a:rPr>
              <a:t>fragment.tsx</a:t>
            </a:r>
            <a:r>
              <a:rPr lang="de-DE" sz="1000" b="1" dirty="0">
                <a:solidFill>
                  <a:srgbClr val="36544F"/>
                </a:solidFill>
              </a:rPr>
              <a:t>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Suspense vorstellen (</a:t>
            </a:r>
            <a:r>
              <a:rPr lang="de-DE" sz="1000" b="1" dirty="0" err="1">
                <a:solidFill>
                  <a:srgbClr val="36544F"/>
                </a:solidFill>
              </a:rPr>
              <a:t>Slides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4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747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257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</a:t>
            </a:r>
            <a:r>
              <a:rPr lang="de-DE" sz="1000" b="1" dirty="0">
                <a:solidFill>
                  <a:srgbClr val="36544F"/>
                </a:solidFill>
              </a:rPr>
              <a:t>-Type als Property ("</a:t>
            </a:r>
            <a:r>
              <a:rPr lang="de-DE" sz="1000" b="1" dirty="0" err="1">
                <a:solidFill>
                  <a:srgbClr val="36544F"/>
                </a:solidFill>
              </a:rPr>
              <a:t>name_asc</a:t>
            </a:r>
            <a:r>
              <a:rPr lang="de-DE" sz="1000" b="1" dirty="0">
                <a:solidFill>
                  <a:srgbClr val="36544F"/>
                </a:solidFill>
              </a:rPr>
              <a:t>" , "</a:t>
            </a:r>
            <a:r>
              <a:rPr lang="de-DE" sz="1000" b="1" dirty="0" err="1">
                <a:solidFill>
                  <a:srgbClr val="36544F"/>
                </a:solidFill>
              </a:rPr>
              <a:t>name_desc</a:t>
            </a:r>
            <a:r>
              <a:rPr lang="de-DE" sz="1000" b="1" dirty="0">
                <a:solidFill>
                  <a:srgbClr val="36544F"/>
                </a:solidFill>
              </a:rPr>
              <a:t>")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Client-Komponente: Hooks möglich, </a:t>
            </a:r>
            <a:r>
              <a:rPr lang="de-DE" sz="1000" b="1" dirty="0" err="1">
                <a:solidFill>
                  <a:srgbClr val="36544F"/>
                </a:solidFill>
              </a:rPr>
              <a:t>useBeerAdvisorSearchParams</a:t>
            </a:r>
            <a:endParaRPr lang="de-DE" sz="1000" b="1" dirty="0">
              <a:solidFill>
                <a:srgbClr val="36544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URL als "globaler Zustand"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6a: Exkurs API Endpunkte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25189" y="1612499"/>
            <a:ext cx="7270810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route.ts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GET mit simplem </a:t>
            </a:r>
            <a:r>
              <a:rPr lang="de-DE" sz="1000" b="1" dirty="0" err="1">
                <a:solidFill>
                  <a:srgbClr val="36544F"/>
                </a:solidFill>
              </a:rPr>
              <a:t>NextResponse.json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1665507"/>
            <a:ext cx="7270810" cy="244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Fertigen POST Handler kopieren! (</a:t>
            </a: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POST </a:t>
            </a:r>
            <a:r>
              <a:rPr lang="de-DE" sz="1000" dirty="0">
                <a:solidFill>
                  <a:srgbClr val="A44185"/>
                </a:solidFill>
                <a:effectLst/>
              </a:rPr>
              <a:t>`/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api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beers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>
                <a:solidFill>
                  <a:srgbClr val="000000"/>
                </a:solidFill>
                <a:effectLst/>
              </a:rPr>
              <a:t>${</a:t>
            </a:r>
            <a:r>
              <a:rPr lang="de-DE" sz="1000" dirty="0" err="1">
                <a:solidFill>
                  <a:srgbClr val="3778B7"/>
                </a:solidFill>
                <a:effectLst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</a:rPr>
              <a:t>}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rating</a:t>
            </a:r>
            <a:r>
              <a:rPr lang="de-DE" sz="1000" dirty="0">
                <a:solidFill>
                  <a:srgbClr val="A44185"/>
                </a:solidFill>
                <a:effectLst/>
              </a:rPr>
              <a:t>`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Content-Type-Header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Was passiert mit der Darstellung =&gt; nix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Warum?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router.refresh</a:t>
            </a:r>
            <a:r>
              <a:rPr lang="de-DE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8316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Ausblick: Server Action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Action in </a:t>
            </a:r>
            <a:r>
              <a:rPr lang="de-DE" sz="1000" b="1" dirty="0" err="1">
                <a:solidFill>
                  <a:srgbClr val="36544F"/>
                </a:solidFill>
              </a:rPr>
              <a:t>src</a:t>
            </a:r>
            <a:r>
              <a:rPr lang="de-DE" sz="1000" b="1" dirty="0">
                <a:solidFill>
                  <a:srgbClr val="36544F"/>
                </a:solidFill>
              </a:rPr>
              <a:t>-Verzeichnis kopieren (aus 99_fertig)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anpassen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useTransition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wenn </a:t>
            </a:r>
            <a:r>
              <a:rPr lang="de-DE" sz="1000" b="1" dirty="0" err="1">
                <a:solidFill>
                  <a:srgbClr val="36544F"/>
                </a:solidFill>
              </a:rPr>
              <a:t>response.status</a:t>
            </a:r>
            <a:r>
              <a:rPr lang="de-DE" sz="1000" b="1" dirty="0">
                <a:solidFill>
                  <a:srgbClr val="36544F"/>
                </a:solidFill>
              </a:rPr>
              <a:t> === "</a:t>
            </a:r>
            <a:r>
              <a:rPr lang="de-DE" sz="1000" b="1" dirty="0" err="1">
                <a:solidFill>
                  <a:srgbClr val="36544F"/>
                </a:solidFill>
              </a:rPr>
              <a:t>created</a:t>
            </a:r>
            <a:r>
              <a:rPr lang="de-DE" sz="1000" b="1" dirty="0">
                <a:solidFill>
                  <a:srgbClr val="36544F"/>
                </a:solidFill>
              </a:rPr>
              <a:t>" dann ist alles gut, State zurücksetzen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Aktualisierung der UI: </a:t>
            </a:r>
            <a:r>
              <a:rPr lang="de-DE" sz="1000" b="1" dirty="0" err="1">
                <a:solidFill>
                  <a:srgbClr val="36544F"/>
                </a:solidFill>
              </a:rPr>
              <a:t>revalidatePath</a:t>
            </a:r>
            <a:r>
              <a:rPr lang="de-DE" sz="1000" b="1" dirty="0">
                <a:solidFill>
                  <a:srgbClr val="36544F"/>
                </a:solidFill>
              </a:rPr>
              <a:t> hinzufügen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8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API ist sehr nah an der heutigen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aber </a:t>
            </a:r>
            <a:r>
              <a:rPr lang="de-DE" sz="2100" dirty="0"/>
              <a:t>mitunter große Architektur-Unterschiede!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330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ist "</a:t>
            </a:r>
            <a:r>
              <a:rPr lang="de-DE" dirty="0" err="1"/>
              <a:t>battery-included</a:t>
            </a:r>
            <a:r>
              <a:rPr lang="de-DE" dirty="0"/>
              <a:t>" Framework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"</a:t>
            </a:r>
            <a:r>
              <a:rPr lang="de-DE" dirty="0" err="1">
                <a:solidFill>
                  <a:srgbClr val="36544F"/>
                </a:solidFill>
              </a:rPr>
              <a:t>Battery-included</a:t>
            </a:r>
            <a:r>
              <a:rPr lang="de-DE" dirty="0">
                <a:solidFill>
                  <a:srgbClr val="36544F"/>
                </a:solidFill>
              </a:rPr>
              <a:t>": Routing,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, Data </a:t>
            </a:r>
            <a:r>
              <a:rPr lang="de-DE" dirty="0" err="1">
                <a:solidFill>
                  <a:srgbClr val="36544F"/>
                </a:solidFill>
              </a:rPr>
              <a:t>Fetching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Eigene Cache-Lösung ist sehr "speziell"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Offen: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was ist mit Testen?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wie sieht ein Migrationspfad aus?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muss die Probleme haben, die das Framework löst!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67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</p:txBody>
      </p:sp>
    </p:spTree>
    <p:extLst>
      <p:ext uri="{BB962C8B-B14F-4D97-AF65-F5344CB8AC3E}">
        <p14:creationId xmlns:p14="http://schemas.microsoft.com/office/powerpoint/2010/main" val="397597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viele Bibliotheken, die typische Probleme lösen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Router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Data </a:t>
            </a:r>
            <a:r>
              <a:rPr lang="de-DE" sz="2100" b="0" dirty="0" err="1">
                <a:solidFill>
                  <a:srgbClr val="36544F"/>
                </a:solidFill>
              </a:rPr>
              <a:t>Fetching</a:t>
            </a: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999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entwicklerde-nextjs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2566</Words>
  <Application>Microsoft Macintosh PowerPoint</Application>
  <PresentationFormat>Bildschirmpräsentation (16:9)</PresentationFormat>
  <Paragraphs>590</Paragraphs>
  <Slides>91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Calibri Light</vt:lpstr>
      <vt:lpstr>MonoLisa</vt:lpstr>
      <vt:lpstr>Montserrat</vt:lpstr>
      <vt:lpstr>Source Code Pro</vt:lpstr>
      <vt:lpstr>Source Code Pro Medium</vt:lpstr>
      <vt:lpstr>Source Sans Pro</vt:lpstr>
      <vt:lpstr>Office-Design</vt:lpstr>
      <vt:lpstr>Entwickler.de | 09. August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Architektur-vision</vt:lpstr>
      <vt:lpstr>PowerPoint-Präsentation</vt:lpstr>
      <vt:lpstr>21. 12. 2020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Drei Arten von Komponenten</vt:lpstr>
      <vt:lpstr>Drei Arten von Komponenten</vt:lpstr>
      <vt:lpstr>Drei Arten von Komponenten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PowerPoint-Präsentation</vt:lpstr>
      <vt:lpstr>Daten laden</vt:lpstr>
      <vt:lpstr>Daten laden</vt:lpstr>
      <vt:lpstr>Daten laden</vt:lpstr>
      <vt:lpstr>Server Components</vt:lpstr>
      <vt:lpstr>Server Components</vt:lpstr>
      <vt:lpstr>PowerPoint-Präsentation</vt:lpstr>
      <vt:lpstr>PowerPoint-Präsentation</vt:lpstr>
      <vt:lpstr>PowerPoint-Präsentation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suspense</vt:lpstr>
      <vt:lpstr>Mutations</vt:lpstr>
      <vt:lpstr>suspense</vt:lpstr>
      <vt:lpstr>PowerPoint-Präsentation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1183</cp:revision>
  <cp:lastPrinted>2019-09-04T14:49:47Z</cp:lastPrinted>
  <dcterms:created xsi:type="dcterms:W3CDTF">2016-03-28T15:59:53Z</dcterms:created>
  <dcterms:modified xsi:type="dcterms:W3CDTF">2023-08-09T10:28:13Z</dcterms:modified>
</cp:coreProperties>
</file>